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3" r:id="rId18"/>
    <p:sldId id="272" r:id="rId19"/>
    <p:sldId id="271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336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3" r:id="rId37"/>
    <p:sldId id="291" r:id="rId38"/>
    <p:sldId id="292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6" r:id="rId61"/>
    <p:sldId id="315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8" r:id="rId73"/>
    <p:sldId id="327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7" r:id="rId8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DCEB404-902F-410D-A792-5BFCD825C70E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4"/>
            <p14:sldId id="270"/>
            <p14:sldId id="273"/>
            <p14:sldId id="272"/>
            <p14:sldId id="271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336"/>
            <p14:sldId id="284"/>
            <p14:sldId id="285"/>
            <p14:sldId id="286"/>
            <p14:sldId id="287"/>
            <p14:sldId id="288"/>
            <p14:sldId id="289"/>
            <p14:sldId id="290"/>
            <p14:sldId id="293"/>
            <p14:sldId id="291"/>
            <p14:sldId id="292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6"/>
            <p14:sldId id="315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8"/>
            <p14:sldId id="327"/>
            <p14:sldId id="329"/>
            <p14:sldId id="330"/>
            <p14:sldId id="331"/>
            <p14:sldId id="332"/>
            <p14:sldId id="333"/>
            <p14:sldId id="334"/>
            <p14:sldId id="335"/>
            <p14:sldId id="33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5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C947D1-15DE-4515-8619-9EC8793F3305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015741-F2D7-4F2F-A20E-5C8DF4784A7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834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47D1-15DE-4515-8619-9EC8793F3305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5741-F2D7-4F2F-A20E-5C8DF4784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8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47D1-15DE-4515-8619-9EC8793F3305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5741-F2D7-4F2F-A20E-5C8DF4784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9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47D1-15DE-4515-8619-9EC8793F3305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5741-F2D7-4F2F-A20E-5C8DF4784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62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47D1-15DE-4515-8619-9EC8793F3305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5741-F2D7-4F2F-A20E-5C8DF4784A7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79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47D1-15DE-4515-8619-9EC8793F3305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5741-F2D7-4F2F-A20E-5C8DF4784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0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47D1-15DE-4515-8619-9EC8793F3305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5741-F2D7-4F2F-A20E-5C8DF4784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2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47D1-15DE-4515-8619-9EC8793F3305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5741-F2D7-4F2F-A20E-5C8DF4784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9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47D1-15DE-4515-8619-9EC8793F3305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5741-F2D7-4F2F-A20E-5C8DF4784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47D1-15DE-4515-8619-9EC8793F3305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5741-F2D7-4F2F-A20E-5C8DF4784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47D1-15DE-4515-8619-9EC8793F3305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5741-F2D7-4F2F-A20E-5C8DF4784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4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0C947D1-15DE-4515-8619-9EC8793F3305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B015741-F2D7-4F2F-A20E-5C8DF4784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0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C605C-8B37-46C2-92FB-61B8D12F2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67" y="863364"/>
            <a:ext cx="6657476" cy="5126124"/>
          </a:xfrm>
        </p:spPr>
        <p:txBody>
          <a:bodyPr anchor="ctr">
            <a:normAutofit/>
          </a:bodyPr>
          <a:lstStyle/>
          <a:p>
            <a:pPr algn="r"/>
            <a:r>
              <a:rPr lang="en-US" sz="5400" dirty="0"/>
              <a:t>Domain III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EA9E49-A373-4841-90D0-4B094EF62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2941" y="863364"/>
            <a:ext cx="3082986" cy="5120435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>
                <a:solidFill>
                  <a:srgbClr val="F2F2F2"/>
                </a:solidFill>
              </a:rPr>
              <a:t>Microeconomics Review</a:t>
            </a:r>
          </a:p>
        </p:txBody>
      </p:sp>
    </p:spTree>
    <p:extLst>
      <p:ext uri="{BB962C8B-B14F-4D97-AF65-F5344CB8AC3E}">
        <p14:creationId xmlns:p14="http://schemas.microsoft.com/office/powerpoint/2010/main" val="1476376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E1AA3-88A0-4DF2-ADC0-3B914AC98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550160"/>
            <a:ext cx="9875520" cy="17576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Explain the circular flow of goods and services?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98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18F2D-6F2B-485E-908B-E99F0D3A4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566670"/>
            <a:ext cx="9875520" cy="17246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Shows the interactions between buyers and sellers in different markets.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19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9BFE-AAD5-45CA-822F-3A20C1B15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Which of the following represents letter A, B, C, D?</a:t>
            </a:r>
          </a:p>
        </p:txBody>
      </p:sp>
      <p:pic>
        <p:nvPicPr>
          <p:cNvPr id="4" name="Content Placeholder 3" descr="C:\Users\Brock\Desktop\Economics\Images\Microeconomics\Circular Flow ABCD 2.png">
            <a:extLst>
              <a:ext uri="{FF2B5EF4-FFF2-40B4-BE49-F238E27FC236}">
                <a16:creationId xmlns:a16="http://schemas.microsoft.com/office/drawing/2014/main" id="{D3E832FD-96F9-4E93-9CBD-5F9C89E35B7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65960"/>
            <a:ext cx="9875519" cy="4472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527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B5EE6-7AC1-447D-A0D9-F84D4581D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11277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A: Products</a:t>
            </a:r>
            <a:br>
              <a:rPr lang="en-US" dirty="0"/>
            </a:br>
            <a:r>
              <a:rPr lang="en-US" dirty="0"/>
              <a:t>B: Income</a:t>
            </a:r>
            <a:br>
              <a:rPr lang="en-US" dirty="0"/>
            </a:br>
            <a:r>
              <a:rPr lang="en-US" dirty="0"/>
              <a:t>C: Factory market</a:t>
            </a:r>
            <a:br>
              <a:rPr lang="en-US" dirty="0"/>
            </a:br>
            <a:r>
              <a:rPr lang="en-US" dirty="0"/>
              <a:t>D: Businesses</a:t>
            </a:r>
          </a:p>
        </p:txBody>
      </p:sp>
    </p:spTree>
    <p:extLst>
      <p:ext uri="{BB962C8B-B14F-4D97-AF65-F5344CB8AC3E}">
        <p14:creationId xmlns:p14="http://schemas.microsoft.com/office/powerpoint/2010/main" val="2986453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96B62-DBB9-4183-B103-16F8034B1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72533"/>
            <a:ext cx="9875520" cy="1356360"/>
          </a:xfrm>
        </p:spPr>
        <p:txBody>
          <a:bodyPr/>
          <a:lstStyle/>
          <a:p>
            <a:pPr algn="ctr"/>
            <a:r>
              <a:rPr lang="en-US" dirty="0"/>
              <a:t>Define the law of supply</a:t>
            </a:r>
          </a:p>
        </p:txBody>
      </p:sp>
      <p:pic>
        <p:nvPicPr>
          <p:cNvPr id="6146" name="Picture 2" descr="Image result for law of supply">
            <a:extLst>
              <a:ext uri="{FF2B5EF4-FFF2-40B4-BE49-F238E27FC236}">
                <a16:creationId xmlns:a16="http://schemas.microsoft.com/office/drawing/2014/main" id="{00C2D1B9-2B98-4D86-994F-EF90FE7F2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67" y="1728893"/>
            <a:ext cx="8178800" cy="475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674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F49F7-4EC1-4C75-A95B-A3331CB3E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457450"/>
            <a:ext cx="9875520" cy="19431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An economic principle stating that as price rises, the quantity a seller is willing and able to sell increases.</a:t>
            </a:r>
          </a:p>
        </p:txBody>
      </p:sp>
    </p:spTree>
    <p:extLst>
      <p:ext uri="{BB962C8B-B14F-4D97-AF65-F5344CB8AC3E}">
        <p14:creationId xmlns:p14="http://schemas.microsoft.com/office/powerpoint/2010/main" val="2061911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DF381-6BF7-4C1D-B321-6503E55F7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498687"/>
            <a:ext cx="9875520" cy="1356360"/>
          </a:xfrm>
        </p:spPr>
        <p:txBody>
          <a:bodyPr/>
          <a:lstStyle/>
          <a:p>
            <a:pPr algn="ctr"/>
            <a:r>
              <a:rPr lang="en-US" dirty="0"/>
              <a:t>Define the law of demand</a:t>
            </a:r>
          </a:p>
        </p:txBody>
      </p:sp>
      <p:pic>
        <p:nvPicPr>
          <p:cNvPr id="7170" name="Picture 2" descr="Image result for law of demand">
            <a:extLst>
              <a:ext uri="{FF2B5EF4-FFF2-40B4-BE49-F238E27FC236}">
                <a16:creationId xmlns:a16="http://schemas.microsoft.com/office/drawing/2014/main" id="{C90C170F-5A85-43F0-B98C-31E85912F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93333"/>
            <a:ext cx="7399867" cy="494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844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0FFB7-B02C-4332-9C26-43A94E958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019300"/>
            <a:ext cx="9875520" cy="2819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An economic principle stating that as the price of a good rises, the quantity of the good consumers are willing and able to buy decreases.</a:t>
            </a:r>
          </a:p>
        </p:txBody>
      </p:sp>
    </p:spTree>
    <p:extLst>
      <p:ext uri="{BB962C8B-B14F-4D97-AF65-F5344CB8AC3E}">
        <p14:creationId xmlns:p14="http://schemas.microsoft.com/office/powerpoint/2010/main" val="3555928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10FC5-3E7B-4F6D-9665-743EEA14D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664633"/>
            <a:ext cx="9875520" cy="1778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Explain market clearing price or equilibrium price</a:t>
            </a:r>
            <a:br>
              <a:rPr lang="en-US" dirty="0"/>
            </a:br>
            <a:endParaRPr lang="en-US" dirty="0"/>
          </a:p>
        </p:txBody>
      </p:sp>
      <p:pic>
        <p:nvPicPr>
          <p:cNvPr id="8194" name="Picture 2" descr="Image result for market clearing price or equilibrium">
            <a:extLst>
              <a:ext uri="{FF2B5EF4-FFF2-40B4-BE49-F238E27FC236}">
                <a16:creationId xmlns:a16="http://schemas.microsoft.com/office/drawing/2014/main" id="{5FF52259-6DBD-4560-B796-91CF904ED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733" y="1919288"/>
            <a:ext cx="8500533" cy="454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592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5DD2D-63AE-4313-9C66-ED0CB40B8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689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Found at the intersection of the market demand and supply curves. It is the point at which the quantity demanded by consumers is equal to the quantity supplied by producers.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518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E6BB60-01A6-4CBC-B176-273AE4D5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773" y="1229149"/>
            <a:ext cx="9875520" cy="1318260"/>
          </a:xfrm>
        </p:spPr>
        <p:txBody>
          <a:bodyPr/>
          <a:lstStyle/>
          <a:p>
            <a:pPr algn="ctr"/>
            <a:r>
              <a:rPr lang="en-US" dirty="0"/>
              <a:t>Define microeconomics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Image result for microeconomics">
            <a:extLst>
              <a:ext uri="{FF2B5EF4-FFF2-40B4-BE49-F238E27FC236}">
                <a16:creationId xmlns:a16="http://schemas.microsoft.com/office/drawing/2014/main" id="{04C34ECF-20E3-4120-90E9-2DEAA63C5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377811"/>
            <a:ext cx="7518400" cy="386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667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2167-DF6E-42B4-A243-E2127F600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287867"/>
            <a:ext cx="11294533" cy="94826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Explain change in quantity demand/supply</a:t>
            </a:r>
          </a:p>
        </p:txBody>
      </p:sp>
      <p:pic>
        <p:nvPicPr>
          <p:cNvPr id="9220" name="Picture 4" descr="Image result for change in quantity supplied">
            <a:extLst>
              <a:ext uri="{FF2B5EF4-FFF2-40B4-BE49-F238E27FC236}">
                <a16:creationId xmlns:a16="http://schemas.microsoft.com/office/drawing/2014/main" id="{29586ED0-1120-4134-AAF8-B9E0B91D5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4"/>
          <a:stretch/>
        </p:blipFill>
        <p:spPr bwMode="auto">
          <a:xfrm>
            <a:off x="2421467" y="1236135"/>
            <a:ext cx="7315200" cy="513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737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843F3-5E7F-44D5-9635-5E6BEF322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664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amount of a good, service, or resource buyers/seller are willing and able to buy/sell at one specific price. Movement along the supply/demand curve.</a:t>
            </a:r>
          </a:p>
        </p:txBody>
      </p:sp>
    </p:spTree>
    <p:extLst>
      <p:ext uri="{BB962C8B-B14F-4D97-AF65-F5344CB8AC3E}">
        <p14:creationId xmlns:p14="http://schemas.microsoft.com/office/powerpoint/2010/main" val="4178613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0AA5F-0D24-48F6-B9C3-BEF0D8BCD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907" y="566420"/>
            <a:ext cx="9875520" cy="1356360"/>
          </a:xfrm>
        </p:spPr>
        <p:txBody>
          <a:bodyPr/>
          <a:lstStyle/>
          <a:p>
            <a:pPr algn="ctr"/>
            <a:r>
              <a:rPr lang="en-US" dirty="0"/>
              <a:t>Explain change in demand/supply?</a:t>
            </a:r>
          </a:p>
        </p:txBody>
      </p:sp>
      <p:pic>
        <p:nvPicPr>
          <p:cNvPr id="4" name="Picture 2" descr="Image result for Change in supply decrease in supply">
            <a:extLst>
              <a:ext uri="{FF2B5EF4-FFF2-40B4-BE49-F238E27FC236}">
                <a16:creationId xmlns:a16="http://schemas.microsoft.com/office/drawing/2014/main" id="{37D04596-5113-4F2D-9C92-FD1480BB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33" y="1922780"/>
            <a:ext cx="7361766" cy="46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694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24EEE-FC73-4F7B-9F2C-3FA6FE93A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1568450"/>
            <a:ext cx="9875520" cy="37211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 change in the supply/demand of a good or service due to a change a determinant of supply/demand. A shift in the supply/demand curve.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65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3A0D5-03AA-47F3-BDA6-730BCC3B1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Which of the above graphs is a change in quantity demanded?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500CD51-F9F6-4CCB-8DA8-9C61FEC452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136489"/>
              </p:ext>
            </p:extLst>
          </p:nvPr>
        </p:nvGraphicFramePr>
        <p:xfrm>
          <a:off x="1143000" y="2057400"/>
          <a:ext cx="100203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0150">
                  <a:extLst>
                    <a:ext uri="{9D8B030D-6E8A-4147-A177-3AD203B41FA5}">
                      <a16:colId xmlns:a16="http://schemas.microsoft.com/office/drawing/2014/main" val="451378004"/>
                    </a:ext>
                  </a:extLst>
                </a:gridCol>
                <a:gridCol w="5010150">
                  <a:extLst>
                    <a:ext uri="{9D8B030D-6E8A-4147-A177-3AD203B41FA5}">
                      <a16:colId xmlns:a16="http://schemas.microsoft.com/office/drawing/2014/main" val="1127020635"/>
                    </a:ext>
                  </a:extLst>
                </a:gridCol>
              </a:tblGrid>
              <a:tr h="109323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Graph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Graph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913210"/>
                  </a:ext>
                </a:extLst>
              </a:tr>
              <a:tr h="32501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310285"/>
                  </a:ext>
                </a:extLst>
              </a:tr>
            </a:tbl>
          </a:graphicData>
        </a:graphic>
      </p:graphicFrame>
      <p:pic>
        <p:nvPicPr>
          <p:cNvPr id="9" name="Picture 8" descr="C:\Users\Brock\Desktop\Economics\Images\Microeconomics\Demand Curve 2.png">
            <a:extLst>
              <a:ext uri="{FF2B5EF4-FFF2-40B4-BE49-F238E27FC236}">
                <a16:creationId xmlns:a16="http://schemas.microsoft.com/office/drawing/2014/main" id="{171A78CE-B955-46EB-ADDF-9CA5BA902E8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2"/>
          <a:stretch/>
        </p:blipFill>
        <p:spPr bwMode="auto">
          <a:xfrm>
            <a:off x="1143000" y="3181350"/>
            <a:ext cx="5010150" cy="3219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:\Users\Brock\Desktop\Economics\Images\Microeconomics\Change in Demand Curve T shirts.png">
            <a:extLst>
              <a:ext uri="{FF2B5EF4-FFF2-40B4-BE49-F238E27FC236}">
                <a16:creationId xmlns:a16="http://schemas.microsoft.com/office/drawing/2014/main" id="{7419D8EF-7C81-4154-89CD-6AB43585951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6"/>
          <a:stretch/>
        </p:blipFill>
        <p:spPr bwMode="auto">
          <a:xfrm>
            <a:off x="6153150" y="3181350"/>
            <a:ext cx="4953000" cy="3219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2979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1137E-6BE5-4E4D-8891-DB4A7B7E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657850"/>
          </a:xfrm>
        </p:spPr>
        <p:txBody>
          <a:bodyPr/>
          <a:lstStyle/>
          <a:p>
            <a:pPr algn="ctr"/>
            <a:r>
              <a:rPr lang="en-US" dirty="0"/>
              <a:t>Graph A</a:t>
            </a:r>
          </a:p>
        </p:txBody>
      </p:sp>
    </p:spTree>
    <p:extLst>
      <p:ext uri="{BB962C8B-B14F-4D97-AF65-F5344CB8AC3E}">
        <p14:creationId xmlns:p14="http://schemas.microsoft.com/office/powerpoint/2010/main" val="3524896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E9C5C-EC27-4D22-B2E7-53A5C1B26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Which of the above graphs is a change in demand?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C92DCE-EC51-46B4-BA1A-1DC57F8876E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54028" t="40000" r="13333" b="35309"/>
          <a:stretch/>
        </p:blipFill>
        <p:spPr bwMode="auto">
          <a:xfrm>
            <a:off x="1143000" y="2241755"/>
            <a:ext cx="9875520" cy="40066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5256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44376-B6A6-4540-8631-7CCA1D4A0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600700"/>
          </a:xfrm>
        </p:spPr>
        <p:txBody>
          <a:bodyPr/>
          <a:lstStyle/>
          <a:p>
            <a:pPr algn="ctr"/>
            <a:r>
              <a:rPr lang="en-US" dirty="0"/>
              <a:t>Graph B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179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7956E-67A4-4A4C-944B-7854F3E9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310553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are the 6 determinants or factors that cause supply to shift?</a:t>
            </a:r>
          </a:p>
        </p:txBody>
      </p:sp>
    </p:spTree>
    <p:extLst>
      <p:ext uri="{BB962C8B-B14F-4D97-AF65-F5344CB8AC3E}">
        <p14:creationId xmlns:p14="http://schemas.microsoft.com/office/powerpoint/2010/main" val="868543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FD8FC-5A9C-443A-BB2C-9559F8092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315210"/>
            <a:ext cx="9875520" cy="22275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Costs of productive resources, government regulations, number of sellers, producer’s expectations, technology, education.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171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59581-49E1-474A-9037-194BC3785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302510"/>
            <a:ext cx="9875520" cy="22529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Concepts and skills dealing with human behavior and choices as they relate to the entire economy.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144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2BCD5-715A-40F5-B425-F75F57F3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75082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are the 5 determinants or factors that cause demand to shift?</a:t>
            </a:r>
          </a:p>
        </p:txBody>
      </p:sp>
    </p:spTree>
    <p:extLst>
      <p:ext uri="{BB962C8B-B14F-4D97-AF65-F5344CB8AC3E}">
        <p14:creationId xmlns:p14="http://schemas.microsoft.com/office/powerpoint/2010/main" val="373547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75BDE-80DA-42A7-AE0B-D7533AB32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590800"/>
            <a:ext cx="9875520" cy="187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Related goods, income, consumer expectations, preferences/tastes, number of consumers</a:t>
            </a:r>
          </a:p>
        </p:txBody>
      </p:sp>
    </p:spTree>
    <p:extLst>
      <p:ext uri="{BB962C8B-B14F-4D97-AF65-F5344CB8AC3E}">
        <p14:creationId xmlns:p14="http://schemas.microsoft.com/office/powerpoint/2010/main" val="1380486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3AAF7-B7A7-400E-A0F5-480FBE189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07" y="634153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is an example of a complementary good?</a:t>
            </a:r>
          </a:p>
        </p:txBody>
      </p:sp>
      <p:pic>
        <p:nvPicPr>
          <p:cNvPr id="11266" name="Picture 2" descr="Image result for peanut butter and jelly">
            <a:extLst>
              <a:ext uri="{FF2B5EF4-FFF2-40B4-BE49-F238E27FC236}">
                <a16:creationId xmlns:a16="http://schemas.microsoft.com/office/drawing/2014/main" id="{6EA6E0F0-6952-43EF-AC42-C76F2F639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990513"/>
            <a:ext cx="10287000" cy="446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446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C0409-3281-4194-855B-AF7D27C0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750820"/>
            <a:ext cx="9875520" cy="1356360"/>
          </a:xfrm>
        </p:spPr>
        <p:txBody>
          <a:bodyPr/>
          <a:lstStyle/>
          <a:p>
            <a:pPr algn="ctr"/>
            <a:r>
              <a:rPr lang="en-US" dirty="0"/>
              <a:t>Peanut butter and jelly</a:t>
            </a:r>
          </a:p>
        </p:txBody>
      </p:sp>
    </p:spTree>
    <p:extLst>
      <p:ext uri="{BB962C8B-B14F-4D97-AF65-F5344CB8AC3E}">
        <p14:creationId xmlns:p14="http://schemas.microsoft.com/office/powerpoint/2010/main" val="3479417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62E6-1C35-4122-ACB9-D06616840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922020"/>
            <a:ext cx="9875520" cy="1356360"/>
          </a:xfrm>
        </p:spPr>
        <p:txBody>
          <a:bodyPr/>
          <a:lstStyle/>
          <a:p>
            <a:r>
              <a:rPr lang="en-US" dirty="0"/>
              <a:t>What is an example of a substitute good?</a:t>
            </a:r>
            <a:br>
              <a:rPr lang="en-US" dirty="0"/>
            </a:br>
            <a:endParaRPr lang="en-US" dirty="0"/>
          </a:p>
        </p:txBody>
      </p:sp>
      <p:pic>
        <p:nvPicPr>
          <p:cNvPr id="12292" name="Picture 4" descr="Image result for famous look alikes">
            <a:extLst>
              <a:ext uri="{FF2B5EF4-FFF2-40B4-BE49-F238E27FC236}">
                <a16:creationId xmlns:a16="http://schemas.microsoft.com/office/drawing/2014/main" id="{E9073C8B-A774-47DD-9D84-CD37210D8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33" y="2129897"/>
            <a:ext cx="571500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mage result for famous look alikes trump">
            <a:extLst>
              <a:ext uri="{FF2B5EF4-FFF2-40B4-BE49-F238E27FC236}">
                <a16:creationId xmlns:a16="http://schemas.microsoft.com/office/drawing/2014/main" id="{FA81A34B-36A4-433E-A76E-C12795EDA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239" y="2129897"/>
            <a:ext cx="4878493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925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204B8-CF98-423B-A37F-CA4CCC30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750820"/>
            <a:ext cx="9875520" cy="1356360"/>
          </a:xfrm>
        </p:spPr>
        <p:txBody>
          <a:bodyPr/>
          <a:lstStyle/>
          <a:p>
            <a:pPr algn="ctr"/>
            <a:r>
              <a:rPr lang="en-US" dirty="0"/>
              <a:t>Coke and Pepsi</a:t>
            </a:r>
          </a:p>
        </p:txBody>
      </p:sp>
    </p:spTree>
    <p:extLst>
      <p:ext uri="{BB962C8B-B14F-4D97-AF65-F5344CB8AC3E}">
        <p14:creationId xmlns:p14="http://schemas.microsoft.com/office/powerpoint/2010/main" val="29960996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96A7B-7CBF-4879-A26A-9FF556E8A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Which of the above graphs shows an increase in quantity supplied, decrease in price, and increase in supply?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EDDA948-2F0C-4183-A31C-976EE446EF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973537"/>
              </p:ext>
            </p:extLst>
          </p:nvPr>
        </p:nvGraphicFramePr>
        <p:xfrm>
          <a:off x="1143000" y="2057400"/>
          <a:ext cx="9872664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6332">
                  <a:extLst>
                    <a:ext uri="{9D8B030D-6E8A-4147-A177-3AD203B41FA5}">
                      <a16:colId xmlns:a16="http://schemas.microsoft.com/office/drawing/2014/main" val="746488688"/>
                    </a:ext>
                  </a:extLst>
                </a:gridCol>
                <a:gridCol w="4936332">
                  <a:extLst>
                    <a:ext uri="{9D8B030D-6E8A-4147-A177-3AD203B41FA5}">
                      <a16:colId xmlns:a16="http://schemas.microsoft.com/office/drawing/2014/main" val="3093268320"/>
                    </a:ext>
                  </a:extLst>
                </a:gridCol>
              </a:tblGrid>
              <a:tr h="112101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Graph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Graph 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173908"/>
                  </a:ext>
                </a:extLst>
              </a:tr>
              <a:tr h="3222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126964"/>
                  </a:ext>
                </a:extLst>
              </a:tr>
            </a:tbl>
          </a:graphicData>
        </a:graphic>
      </p:graphicFrame>
      <p:pic>
        <p:nvPicPr>
          <p:cNvPr id="8" name="Picture 7" descr="C:\Users\Brock\Desktop\Economics\Images\Microeconomics\Shift in Supply.png">
            <a:extLst>
              <a:ext uri="{FF2B5EF4-FFF2-40B4-BE49-F238E27FC236}">
                <a16:creationId xmlns:a16="http://schemas.microsoft.com/office/drawing/2014/main" id="{23099493-457B-41BA-9148-99C1F46594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6" y="3148012"/>
            <a:ext cx="4919664" cy="3252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Brock\Desktop\Economics\Images\Microeconomics\Shift in Supply 2.png">
            <a:extLst>
              <a:ext uri="{FF2B5EF4-FFF2-40B4-BE49-F238E27FC236}">
                <a16:creationId xmlns:a16="http://schemas.microsoft.com/office/drawing/2014/main" id="{03BA3E6E-587E-4101-9E4E-667FE6F527E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332" y="3148012"/>
            <a:ext cx="4919664" cy="33442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32695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D1BD4-63E6-4867-9369-6DA1BDD59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750820"/>
            <a:ext cx="9875520" cy="1356360"/>
          </a:xfrm>
        </p:spPr>
        <p:txBody>
          <a:bodyPr/>
          <a:lstStyle/>
          <a:p>
            <a:pPr algn="ctr"/>
            <a:r>
              <a:rPr lang="en-US" dirty="0"/>
              <a:t>Graph B</a:t>
            </a:r>
          </a:p>
        </p:txBody>
      </p:sp>
    </p:spTree>
    <p:extLst>
      <p:ext uri="{BB962C8B-B14F-4D97-AF65-F5344CB8AC3E}">
        <p14:creationId xmlns:p14="http://schemas.microsoft.com/office/powerpoint/2010/main" val="42734204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B5C6B-BE8B-46AC-989F-8D879CAF5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0"/>
            <a:ext cx="9875520" cy="1432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Which graph shows a decrease in quantity supplied, increase in price, and decrease in supply?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7079C8-6A9E-4466-873F-35A20C7D138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6945" t="38272" r="51111" b="36296"/>
          <a:stretch/>
        </p:blipFill>
        <p:spPr bwMode="auto">
          <a:xfrm>
            <a:off x="1143000" y="2105526"/>
            <a:ext cx="9875520" cy="43193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08013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4356-3397-488E-9EF9-692EAFA2F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750820"/>
            <a:ext cx="9875520" cy="1356360"/>
          </a:xfrm>
        </p:spPr>
        <p:txBody>
          <a:bodyPr/>
          <a:lstStyle/>
          <a:p>
            <a:pPr algn="ctr"/>
            <a:r>
              <a:rPr lang="en-US" dirty="0"/>
              <a:t>Graph A</a:t>
            </a:r>
          </a:p>
        </p:txBody>
      </p:sp>
    </p:spTree>
    <p:extLst>
      <p:ext uri="{BB962C8B-B14F-4D97-AF65-F5344CB8AC3E}">
        <p14:creationId xmlns:p14="http://schemas.microsoft.com/office/powerpoint/2010/main" val="1165906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B7A46-6EA9-431A-B687-9A09B7EE6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176020"/>
            <a:ext cx="9875520" cy="1356360"/>
          </a:xfrm>
        </p:spPr>
        <p:txBody>
          <a:bodyPr/>
          <a:lstStyle/>
          <a:p>
            <a:pPr algn="ctr"/>
            <a:r>
              <a:rPr lang="en-US" dirty="0"/>
              <a:t>Define macroeconomics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 descr="Image result for microeconomics">
            <a:extLst>
              <a:ext uri="{FF2B5EF4-FFF2-40B4-BE49-F238E27FC236}">
                <a16:creationId xmlns:a16="http://schemas.microsoft.com/office/drawing/2014/main" id="{E65655D8-8531-4E6E-B65D-82DB9A0C5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377811"/>
            <a:ext cx="7518400" cy="386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62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29957-1CD2-491E-BD12-A19FD9D4F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Which of the above graphs shows what will happen to the supply of U.S. Cars if nationwide auto workers go on strike?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65F73D-A028-4152-A65E-42ABDA78C76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6945" t="38272" r="51111" b="36296"/>
          <a:stretch/>
        </p:blipFill>
        <p:spPr bwMode="auto">
          <a:xfrm>
            <a:off x="1142999" y="2141621"/>
            <a:ext cx="9875519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14813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BC64F-1147-4A98-831A-B6A42336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750820"/>
            <a:ext cx="9875520" cy="1356360"/>
          </a:xfrm>
        </p:spPr>
        <p:txBody>
          <a:bodyPr/>
          <a:lstStyle/>
          <a:p>
            <a:pPr algn="ctr"/>
            <a:r>
              <a:rPr lang="en-US" dirty="0"/>
              <a:t>Graph A</a:t>
            </a:r>
          </a:p>
        </p:txBody>
      </p:sp>
    </p:spTree>
    <p:extLst>
      <p:ext uri="{BB962C8B-B14F-4D97-AF65-F5344CB8AC3E}">
        <p14:creationId xmlns:p14="http://schemas.microsoft.com/office/powerpoint/2010/main" val="41060302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12C62-84E2-43BB-977E-44B02273F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Which of the above graphs shows what will happen to the supply of U.S. Cars if the cost of Steel decreases?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9EA7EB-0288-4ADD-AC77-37801C42AD4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6945" t="38272" r="51111" b="36296"/>
          <a:stretch/>
        </p:blipFill>
        <p:spPr bwMode="auto">
          <a:xfrm>
            <a:off x="1143000" y="2165684"/>
            <a:ext cx="9875520" cy="41990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89468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8368C-B35B-4D4B-A615-62F261A65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750820"/>
            <a:ext cx="9875520" cy="1356360"/>
          </a:xfrm>
        </p:spPr>
        <p:txBody>
          <a:bodyPr/>
          <a:lstStyle/>
          <a:p>
            <a:pPr algn="ctr"/>
            <a:r>
              <a:rPr lang="en-US" dirty="0"/>
              <a:t>Graph B</a:t>
            </a:r>
          </a:p>
        </p:txBody>
      </p:sp>
    </p:spTree>
    <p:extLst>
      <p:ext uri="{BB962C8B-B14F-4D97-AF65-F5344CB8AC3E}">
        <p14:creationId xmlns:p14="http://schemas.microsoft.com/office/powerpoint/2010/main" val="20483545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055D5-37D6-4559-A8B5-F38022E89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Which of the above graphs shows what will happen to the demand for U.S. cars if consumer’s income decreases?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90C0A4-27AB-4853-A016-C95B7E79A2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534332"/>
              </p:ext>
            </p:extLst>
          </p:nvPr>
        </p:nvGraphicFramePr>
        <p:xfrm>
          <a:off x="1143000" y="2133600"/>
          <a:ext cx="9872664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6332">
                  <a:extLst>
                    <a:ext uri="{9D8B030D-6E8A-4147-A177-3AD203B41FA5}">
                      <a16:colId xmlns:a16="http://schemas.microsoft.com/office/drawing/2014/main" val="2952185052"/>
                    </a:ext>
                  </a:extLst>
                </a:gridCol>
                <a:gridCol w="4936332">
                  <a:extLst>
                    <a:ext uri="{9D8B030D-6E8A-4147-A177-3AD203B41FA5}">
                      <a16:colId xmlns:a16="http://schemas.microsoft.com/office/drawing/2014/main" val="1651369502"/>
                    </a:ext>
                  </a:extLst>
                </a:gridCol>
              </a:tblGrid>
              <a:tr h="94911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Graph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Graph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143259"/>
                  </a:ext>
                </a:extLst>
              </a:tr>
              <a:tr h="33942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31898"/>
                  </a:ext>
                </a:extLst>
              </a:tr>
            </a:tbl>
          </a:graphicData>
        </a:graphic>
      </p:graphicFrame>
      <p:pic>
        <p:nvPicPr>
          <p:cNvPr id="5" name="Picture 4" descr="C:\Users\Brock\Desktop\Economics\Images\Microeconomics\Shift in Demand.png">
            <a:extLst>
              <a:ext uri="{FF2B5EF4-FFF2-40B4-BE49-F238E27FC236}">
                <a16:creationId xmlns:a16="http://schemas.microsoft.com/office/drawing/2014/main" id="{673C1C03-7FA2-4A30-A390-9F4D996E857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6" y="3109912"/>
            <a:ext cx="4919664" cy="3367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Brock\Desktop\Economics\Images\Microeconomics\Shift in Demand 2.png">
            <a:extLst>
              <a:ext uri="{FF2B5EF4-FFF2-40B4-BE49-F238E27FC236}">
                <a16:creationId xmlns:a16="http://schemas.microsoft.com/office/drawing/2014/main" id="{EFB1EE46-E0F2-4605-8773-DB2203BEAF3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332" y="3109912"/>
            <a:ext cx="4919664" cy="3367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8934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7C1F5-7E26-478D-87C8-5A8FB516B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900" y="2750820"/>
            <a:ext cx="9875520" cy="1356360"/>
          </a:xfrm>
        </p:spPr>
        <p:txBody>
          <a:bodyPr/>
          <a:lstStyle/>
          <a:p>
            <a:pPr algn="ctr"/>
            <a:r>
              <a:rPr lang="en-US" dirty="0"/>
              <a:t>Graph A</a:t>
            </a:r>
          </a:p>
        </p:txBody>
      </p:sp>
    </p:spTree>
    <p:extLst>
      <p:ext uri="{BB962C8B-B14F-4D97-AF65-F5344CB8AC3E}">
        <p14:creationId xmlns:p14="http://schemas.microsoft.com/office/powerpoint/2010/main" val="41305777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F479B-7554-4947-8BFE-1E2EA430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Which of the above graphs shows what will happen to the demand for U.S. cars if the price of foreign cars increases?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FAC30F-2989-45E6-AD9F-CD032D9F485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7083" t="38765" r="50972" b="36544"/>
          <a:stretch/>
        </p:blipFill>
        <p:spPr bwMode="auto">
          <a:xfrm>
            <a:off x="1143000" y="1965960"/>
            <a:ext cx="9875520" cy="44949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73678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E1C55-7F9E-4AC5-A706-A0F8EADCF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750820"/>
            <a:ext cx="9875520" cy="1356360"/>
          </a:xfrm>
        </p:spPr>
        <p:txBody>
          <a:bodyPr/>
          <a:lstStyle/>
          <a:p>
            <a:pPr algn="ctr"/>
            <a:r>
              <a:rPr lang="en-US" dirty="0"/>
              <a:t>Graph B</a:t>
            </a:r>
          </a:p>
        </p:txBody>
      </p:sp>
    </p:spTree>
    <p:extLst>
      <p:ext uri="{BB962C8B-B14F-4D97-AF65-F5344CB8AC3E}">
        <p14:creationId xmlns:p14="http://schemas.microsoft.com/office/powerpoint/2010/main" val="22939290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EA85B-A51D-4B10-8C7E-556A0AB6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Which of the above graphs shows what will happen to the demand for U.S. cars if the price of gas decreases?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FC09FB-F62F-41F7-87B6-067AB335270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7083" t="38765" r="50972" b="36544"/>
          <a:stretch/>
        </p:blipFill>
        <p:spPr bwMode="auto">
          <a:xfrm>
            <a:off x="1143000" y="2310063"/>
            <a:ext cx="9875520" cy="40666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5661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B74C0-4D2C-40FF-A2FC-BCCADE4B9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750820"/>
            <a:ext cx="9875520" cy="1356360"/>
          </a:xfrm>
        </p:spPr>
        <p:txBody>
          <a:bodyPr/>
          <a:lstStyle/>
          <a:p>
            <a:pPr algn="ctr"/>
            <a:r>
              <a:rPr lang="en-US" dirty="0"/>
              <a:t>Graph B</a:t>
            </a:r>
          </a:p>
        </p:txBody>
      </p:sp>
    </p:spTree>
    <p:extLst>
      <p:ext uri="{BB962C8B-B14F-4D97-AF65-F5344CB8AC3E}">
        <p14:creationId xmlns:p14="http://schemas.microsoft.com/office/powerpoint/2010/main" val="3775335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C5E9D-F0AF-4213-BF5A-DF12CBBC2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296160"/>
            <a:ext cx="9875520" cy="22656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Concepts and skills dealing with human behavior and choices as they relate to the entire economy.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6123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37ED6-59D1-4DAE-8DF8-0E50E975B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465" y="1964266"/>
            <a:ext cx="3556001" cy="292946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Which of the following best explains a price floor?</a:t>
            </a:r>
          </a:p>
        </p:txBody>
      </p:sp>
      <p:pic>
        <p:nvPicPr>
          <p:cNvPr id="18434" name="Picture 2" descr="Image result for minimum wage">
            <a:extLst>
              <a:ext uri="{FF2B5EF4-FFF2-40B4-BE49-F238E27FC236}">
                <a16:creationId xmlns:a16="http://schemas.microsoft.com/office/drawing/2014/main" id="{1B0EF1C3-8FD1-4F89-9430-3A51CC4AD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602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9722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D96D0-3535-414C-8A71-289A6089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100" y="2489200"/>
            <a:ext cx="9875520" cy="187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Minimum wage, rice above the equilibrium price, sets a minimum price for which a product can be sold</a:t>
            </a:r>
          </a:p>
        </p:txBody>
      </p:sp>
    </p:spTree>
    <p:extLst>
      <p:ext uri="{BB962C8B-B14F-4D97-AF65-F5344CB8AC3E}">
        <p14:creationId xmlns:p14="http://schemas.microsoft.com/office/powerpoint/2010/main" val="8684202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7C7F1-C27B-4847-9A73-11B6AB52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9119"/>
            <a:ext cx="4318000" cy="594021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Which of the following best explains a price ceiling?</a:t>
            </a:r>
          </a:p>
        </p:txBody>
      </p:sp>
      <p:pic>
        <p:nvPicPr>
          <p:cNvPr id="16386" name="Picture 2" descr="Image result for rent control">
            <a:extLst>
              <a:ext uri="{FF2B5EF4-FFF2-40B4-BE49-F238E27FC236}">
                <a16:creationId xmlns:a16="http://schemas.microsoft.com/office/drawing/2014/main" id="{5F43E158-511D-4027-8C42-A8A65E95E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0"/>
            <a:ext cx="787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1467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9ADEE-BBC5-4CFC-9147-34F4DA477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50820"/>
            <a:ext cx="987552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Rent control, price below the equilibrium price, sets a maximum price at which a good can be sold.</a:t>
            </a:r>
          </a:p>
        </p:txBody>
      </p:sp>
    </p:spTree>
    <p:extLst>
      <p:ext uri="{BB962C8B-B14F-4D97-AF65-F5344CB8AC3E}">
        <p14:creationId xmlns:p14="http://schemas.microsoft.com/office/powerpoint/2010/main" val="21572704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B76E6-D6B9-4263-94F9-B940D35F9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56642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do government price ceilings create?</a:t>
            </a:r>
          </a:p>
        </p:txBody>
      </p:sp>
      <p:pic>
        <p:nvPicPr>
          <p:cNvPr id="4" name="Picture 2" descr="Image result for price ceiling">
            <a:extLst>
              <a:ext uri="{FF2B5EF4-FFF2-40B4-BE49-F238E27FC236}">
                <a16:creationId xmlns:a16="http://schemas.microsoft.com/office/drawing/2014/main" id="{3C08F166-1C04-48BE-93C5-751F3929D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732" y="2082800"/>
            <a:ext cx="7112001" cy="40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49A8BC-65AE-47C7-B21A-413C037698D0}"/>
              </a:ext>
            </a:extLst>
          </p:cNvPr>
          <p:cNvSpPr/>
          <p:nvPr/>
        </p:nvSpPr>
        <p:spPr>
          <a:xfrm>
            <a:off x="4927600" y="4741333"/>
            <a:ext cx="1320800" cy="321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452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9438F-158E-4EEF-8C99-BBBDF5CB9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174" y="2475653"/>
            <a:ext cx="9875520" cy="1356360"/>
          </a:xfrm>
        </p:spPr>
        <p:txBody>
          <a:bodyPr/>
          <a:lstStyle/>
          <a:p>
            <a:pPr algn="ctr"/>
            <a:r>
              <a:rPr lang="en-US" dirty="0"/>
              <a:t>Shortage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498D81-6026-4F7C-9221-D46EB1FE0334}"/>
              </a:ext>
            </a:extLst>
          </p:cNvPr>
          <p:cNvSpPr/>
          <p:nvPr/>
        </p:nvSpPr>
        <p:spPr>
          <a:xfrm>
            <a:off x="4842933" y="4660901"/>
            <a:ext cx="1625600" cy="40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955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FF731-BA55-42E8-9FB1-A86D05EE1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452120"/>
            <a:ext cx="9875520" cy="1356360"/>
          </a:xfrm>
        </p:spPr>
        <p:txBody>
          <a:bodyPr/>
          <a:lstStyle/>
          <a:p>
            <a:pPr algn="ctr"/>
            <a:r>
              <a:rPr lang="en-US" dirty="0"/>
              <a:t>What do government price floors create?</a:t>
            </a:r>
          </a:p>
        </p:txBody>
      </p:sp>
      <p:pic>
        <p:nvPicPr>
          <p:cNvPr id="14338" name="Picture 2" descr="Image result for price floor">
            <a:extLst>
              <a:ext uri="{FF2B5EF4-FFF2-40B4-BE49-F238E27FC236}">
                <a16:creationId xmlns:a16="http://schemas.microsoft.com/office/drawing/2014/main" id="{FD6A8B6A-FFAD-441F-95B5-E5FD9CDCB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1962680"/>
            <a:ext cx="7213600" cy="417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043783-C3EA-402A-9DE3-43670A16E412}"/>
              </a:ext>
            </a:extLst>
          </p:cNvPr>
          <p:cNvSpPr/>
          <p:nvPr/>
        </p:nvSpPr>
        <p:spPr>
          <a:xfrm>
            <a:off x="5266267" y="2607733"/>
            <a:ext cx="1354666" cy="237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67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2F6BF-E096-4151-9FFF-06EBD781B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750820"/>
            <a:ext cx="9875520" cy="1356360"/>
          </a:xfrm>
        </p:spPr>
        <p:txBody>
          <a:bodyPr/>
          <a:lstStyle/>
          <a:p>
            <a:pPr algn="ctr"/>
            <a:r>
              <a:rPr lang="en-US" dirty="0"/>
              <a:t>Surplus</a:t>
            </a:r>
          </a:p>
        </p:txBody>
      </p:sp>
    </p:spTree>
    <p:extLst>
      <p:ext uri="{BB962C8B-B14F-4D97-AF65-F5344CB8AC3E}">
        <p14:creationId xmlns:p14="http://schemas.microsoft.com/office/powerpoint/2010/main" val="14607581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16FC5-E39B-46DA-83E6-E3EE64C04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Which the above graphs best represents a price ceiling?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21BE299-7DC8-4993-9C94-2F918BC8AD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439959"/>
              </p:ext>
            </p:extLst>
          </p:nvPr>
        </p:nvGraphicFramePr>
        <p:xfrm>
          <a:off x="1143000" y="2057399"/>
          <a:ext cx="9872664" cy="4376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6332">
                  <a:extLst>
                    <a:ext uri="{9D8B030D-6E8A-4147-A177-3AD203B41FA5}">
                      <a16:colId xmlns:a16="http://schemas.microsoft.com/office/drawing/2014/main" val="2758529934"/>
                    </a:ext>
                  </a:extLst>
                </a:gridCol>
                <a:gridCol w="4936332">
                  <a:extLst>
                    <a:ext uri="{9D8B030D-6E8A-4147-A177-3AD203B41FA5}">
                      <a16:colId xmlns:a16="http://schemas.microsoft.com/office/drawing/2014/main" val="3410880923"/>
                    </a:ext>
                  </a:extLst>
                </a:gridCol>
              </a:tblGrid>
              <a:tr h="90451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Graph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Graph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427735"/>
                  </a:ext>
                </a:extLst>
              </a:tr>
              <a:tr h="34721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664443"/>
                  </a:ext>
                </a:extLst>
              </a:tr>
            </a:tbl>
          </a:graphicData>
        </a:graphic>
      </p:graphicFrame>
      <p:pic>
        <p:nvPicPr>
          <p:cNvPr id="5" name="Picture 4" descr="C:\Users\Brock\Desktop\Economics\Images\Microeconomics\Price Floor.png">
            <a:extLst>
              <a:ext uri="{FF2B5EF4-FFF2-40B4-BE49-F238E27FC236}">
                <a16:creationId xmlns:a16="http://schemas.microsoft.com/office/drawing/2014/main" id="{C8B55C15-BB2A-47BB-8AB4-3BBB642F061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176336" y="2991975"/>
            <a:ext cx="4919664" cy="3442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Brock\Desktop\Economics\Images\Microeconomics\Price Ceiling.png">
            <a:extLst>
              <a:ext uri="{FF2B5EF4-FFF2-40B4-BE49-F238E27FC236}">
                <a16:creationId xmlns:a16="http://schemas.microsoft.com/office/drawing/2014/main" id="{AAA848F3-8F07-4D32-86FD-8087E142F73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3"/>
          <a:stretch/>
        </p:blipFill>
        <p:spPr bwMode="auto">
          <a:xfrm>
            <a:off x="6129336" y="2991975"/>
            <a:ext cx="4886328" cy="35335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26817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553A7-B9FA-4E83-8F60-A1C00AA47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750820"/>
            <a:ext cx="9875520" cy="1356360"/>
          </a:xfrm>
        </p:spPr>
        <p:txBody>
          <a:bodyPr/>
          <a:lstStyle/>
          <a:p>
            <a:pPr algn="ctr"/>
            <a:r>
              <a:rPr lang="en-US" dirty="0"/>
              <a:t>Graph B</a:t>
            </a:r>
          </a:p>
        </p:txBody>
      </p:sp>
    </p:spTree>
    <p:extLst>
      <p:ext uri="{BB962C8B-B14F-4D97-AF65-F5344CB8AC3E}">
        <p14:creationId xmlns:p14="http://schemas.microsoft.com/office/powerpoint/2010/main" val="1635123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5AF17-B27C-4EC9-8BE2-7C38D9D40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735754"/>
            <a:ext cx="9875520" cy="1356360"/>
          </a:xfrm>
        </p:spPr>
        <p:txBody>
          <a:bodyPr/>
          <a:lstStyle/>
          <a:p>
            <a:pPr algn="ctr"/>
            <a:r>
              <a:rPr lang="en-US" dirty="0"/>
              <a:t>Explain the product market</a:t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Image result for home depot">
            <a:extLst>
              <a:ext uri="{FF2B5EF4-FFF2-40B4-BE49-F238E27FC236}">
                <a16:creationId xmlns:a16="http://schemas.microsoft.com/office/drawing/2014/main" id="{FBA0D6E2-EA67-4FA9-A5AF-681ED9F4D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2" y="1808057"/>
            <a:ext cx="3175000" cy="324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publix">
            <a:extLst>
              <a:ext uri="{FF2B5EF4-FFF2-40B4-BE49-F238E27FC236}">
                <a16:creationId xmlns:a16="http://schemas.microsoft.com/office/drawing/2014/main" id="{CEA7A6A7-FBC9-443F-8860-70AB9D54B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3302001"/>
            <a:ext cx="3175000" cy="324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target">
            <a:extLst>
              <a:ext uri="{FF2B5EF4-FFF2-40B4-BE49-F238E27FC236}">
                <a16:creationId xmlns:a16="http://schemas.microsoft.com/office/drawing/2014/main" id="{03BACC3A-67BA-4D58-9893-E680A9DE8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160" y="1808057"/>
            <a:ext cx="3175000" cy="324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3742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E2E9E-9BE5-4050-B61B-41ED82E9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Which of the above graphs best represents a price floor?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6C0AE1E-5B10-4C9C-BE16-CBDEA521CA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65484"/>
              </p:ext>
            </p:extLst>
          </p:nvPr>
        </p:nvGraphicFramePr>
        <p:xfrm>
          <a:off x="1143000" y="2057398"/>
          <a:ext cx="9872664" cy="4393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6332">
                  <a:extLst>
                    <a:ext uri="{9D8B030D-6E8A-4147-A177-3AD203B41FA5}">
                      <a16:colId xmlns:a16="http://schemas.microsoft.com/office/drawing/2014/main" val="352094268"/>
                    </a:ext>
                  </a:extLst>
                </a:gridCol>
                <a:gridCol w="4936332">
                  <a:extLst>
                    <a:ext uri="{9D8B030D-6E8A-4147-A177-3AD203B41FA5}">
                      <a16:colId xmlns:a16="http://schemas.microsoft.com/office/drawing/2014/main" val="3260240793"/>
                    </a:ext>
                  </a:extLst>
                </a:gridCol>
              </a:tblGrid>
              <a:tr h="97617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Graph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Graph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139793"/>
                  </a:ext>
                </a:extLst>
              </a:tr>
              <a:tr h="34171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797911"/>
                  </a:ext>
                </a:extLst>
              </a:tr>
            </a:tbl>
          </a:graphicData>
        </a:graphic>
      </p:graphicFrame>
      <p:pic>
        <p:nvPicPr>
          <p:cNvPr id="5" name="Picture 4" descr="C:\Users\Brock\Desktop\Economics\Images\Microeconomics\Price Floor.png">
            <a:extLst>
              <a:ext uri="{FF2B5EF4-FFF2-40B4-BE49-F238E27FC236}">
                <a16:creationId xmlns:a16="http://schemas.microsoft.com/office/drawing/2014/main" id="{C35ECFC0-C818-43AC-BB9D-C2C6015A38A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143000" y="3058477"/>
            <a:ext cx="4953000" cy="33921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Brock\Desktop\Economics\Images\Microeconomics\Price Ceiling.png">
            <a:extLst>
              <a:ext uri="{FF2B5EF4-FFF2-40B4-BE49-F238E27FC236}">
                <a16:creationId xmlns:a16="http://schemas.microsoft.com/office/drawing/2014/main" id="{80781195-B6C0-48BB-B597-ADE73419D03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3"/>
          <a:stretch/>
        </p:blipFill>
        <p:spPr bwMode="auto">
          <a:xfrm>
            <a:off x="6096000" y="3058477"/>
            <a:ext cx="4919664" cy="33921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38231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3F791-79B7-4B2F-8943-0C332CF44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750820"/>
            <a:ext cx="9875520" cy="1356360"/>
          </a:xfrm>
        </p:spPr>
        <p:txBody>
          <a:bodyPr/>
          <a:lstStyle/>
          <a:p>
            <a:pPr algn="ctr"/>
            <a:r>
              <a:rPr lang="en-US" dirty="0"/>
              <a:t>Graph A</a:t>
            </a:r>
          </a:p>
        </p:txBody>
      </p:sp>
    </p:spTree>
    <p:extLst>
      <p:ext uri="{BB962C8B-B14F-4D97-AF65-F5344CB8AC3E}">
        <p14:creationId xmlns:p14="http://schemas.microsoft.com/office/powerpoint/2010/main" val="14812478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8F079-3AA6-4343-9D4E-CA2F0E736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75082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are the three types of business organizations?</a:t>
            </a:r>
          </a:p>
        </p:txBody>
      </p:sp>
    </p:spTree>
    <p:extLst>
      <p:ext uri="{BB962C8B-B14F-4D97-AF65-F5344CB8AC3E}">
        <p14:creationId xmlns:p14="http://schemas.microsoft.com/office/powerpoint/2010/main" val="36665142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4E2D-C86C-4AC0-B770-F93DC1FF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84480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Sole proprietorship, partnership, corporation</a:t>
            </a:r>
          </a:p>
        </p:txBody>
      </p:sp>
    </p:spTree>
    <p:extLst>
      <p:ext uri="{BB962C8B-B14F-4D97-AF65-F5344CB8AC3E}">
        <p14:creationId xmlns:p14="http://schemas.microsoft.com/office/powerpoint/2010/main" val="1801651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84885-2435-4712-9B71-3A63ABC25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617220"/>
            <a:ext cx="9875520" cy="1356360"/>
          </a:xfrm>
        </p:spPr>
        <p:txBody>
          <a:bodyPr/>
          <a:lstStyle/>
          <a:p>
            <a:pPr algn="ctr"/>
            <a:r>
              <a:rPr lang="en-US" dirty="0"/>
              <a:t>Explain a sole proprietorship</a:t>
            </a:r>
          </a:p>
        </p:txBody>
      </p:sp>
      <p:pic>
        <p:nvPicPr>
          <p:cNvPr id="19458" name="Picture 2" descr="Image result for herpes pizza company">
            <a:extLst>
              <a:ext uri="{FF2B5EF4-FFF2-40B4-BE49-F238E27FC236}">
                <a16:creationId xmlns:a16="http://schemas.microsoft.com/office/drawing/2014/main" id="{88B29AA8-9276-4C18-9C73-CDCB695FAB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75"/>
          <a:stretch/>
        </p:blipFill>
        <p:spPr bwMode="auto">
          <a:xfrm>
            <a:off x="467785" y="1973579"/>
            <a:ext cx="5852583" cy="466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Image result for funny business names">
            <a:extLst>
              <a:ext uri="{FF2B5EF4-FFF2-40B4-BE49-F238E27FC236}">
                <a16:creationId xmlns:a16="http://schemas.microsoft.com/office/drawing/2014/main" id="{04C4927D-903C-4682-AEF1-0D9B72D41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368" y="1973579"/>
            <a:ext cx="5289550" cy="466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0456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7A99A-7608-49EE-B540-B3B6D17FE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75082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Limited life, limited funds, easy to start, owned by one person</a:t>
            </a:r>
          </a:p>
        </p:txBody>
      </p:sp>
    </p:spTree>
    <p:extLst>
      <p:ext uri="{BB962C8B-B14F-4D97-AF65-F5344CB8AC3E}">
        <p14:creationId xmlns:p14="http://schemas.microsoft.com/office/powerpoint/2010/main" val="39269262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BE852-DB9D-4757-980D-5A3C2B97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589510"/>
            <a:ext cx="9875520" cy="1356360"/>
          </a:xfrm>
        </p:spPr>
        <p:txBody>
          <a:bodyPr/>
          <a:lstStyle/>
          <a:p>
            <a:pPr algn="ctr"/>
            <a:r>
              <a:rPr lang="en-US" dirty="0"/>
              <a:t>Explain a partnership</a:t>
            </a:r>
          </a:p>
        </p:txBody>
      </p:sp>
      <p:pic>
        <p:nvPicPr>
          <p:cNvPr id="1026" name="Picture 2" descr="Image result for law firms funny names">
            <a:extLst>
              <a:ext uri="{FF2B5EF4-FFF2-40B4-BE49-F238E27FC236}">
                <a16:creationId xmlns:a16="http://schemas.microsoft.com/office/drawing/2014/main" id="{BF8F6069-9C17-4072-91EC-BF0CB5F57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73" y="2329902"/>
            <a:ext cx="4762500" cy="393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artnership business">
            <a:extLst>
              <a:ext uri="{FF2B5EF4-FFF2-40B4-BE49-F238E27FC236}">
                <a16:creationId xmlns:a16="http://schemas.microsoft.com/office/drawing/2014/main" id="{87D6881F-21C2-46D6-8755-DF8FF5A2D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168" y="2329902"/>
            <a:ext cx="5561515" cy="403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7059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1142B-DA2B-4D3C-B40B-FDCA28C97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514600"/>
            <a:ext cx="987552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Benefits from specialization, potential conflict, division of profits, owned by two or more people</a:t>
            </a:r>
          </a:p>
        </p:txBody>
      </p:sp>
    </p:spTree>
    <p:extLst>
      <p:ext uri="{BB962C8B-B14F-4D97-AF65-F5344CB8AC3E}">
        <p14:creationId xmlns:p14="http://schemas.microsoft.com/office/powerpoint/2010/main" val="14670210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F811E-2633-4BE7-8BEF-79DF9ED48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471990"/>
            <a:ext cx="9875520" cy="1356360"/>
          </a:xfrm>
        </p:spPr>
        <p:txBody>
          <a:bodyPr/>
          <a:lstStyle/>
          <a:p>
            <a:pPr algn="ctr"/>
            <a:r>
              <a:rPr lang="en-US" dirty="0"/>
              <a:t>Explain a corporation</a:t>
            </a:r>
          </a:p>
        </p:txBody>
      </p:sp>
      <p:pic>
        <p:nvPicPr>
          <p:cNvPr id="2050" name="Picture 2" descr="Image result for famous corporate logos">
            <a:extLst>
              <a:ext uri="{FF2B5EF4-FFF2-40B4-BE49-F238E27FC236}">
                <a16:creationId xmlns:a16="http://schemas.microsoft.com/office/drawing/2014/main" id="{0AEC229E-4524-4EED-BAAE-BDF6A6FFB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071868"/>
            <a:ext cx="7334250" cy="415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895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AAE1C-9FA6-409B-9762-6E97AA222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100" y="2750820"/>
            <a:ext cx="987552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Access to large amounts of funds, unlimited life, double taxation, owned by shareholders</a:t>
            </a:r>
          </a:p>
        </p:txBody>
      </p:sp>
    </p:spTree>
    <p:extLst>
      <p:ext uri="{BB962C8B-B14F-4D97-AF65-F5344CB8AC3E}">
        <p14:creationId xmlns:p14="http://schemas.microsoft.com/office/powerpoint/2010/main" val="3871975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471C7-0789-4FF8-B629-3A0384A75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283460"/>
            <a:ext cx="9875520" cy="22910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Consumers spend the income they earned to buy goods and services, that earns revenue for businesses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695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0041E-6496-4915-981F-8D701C6F6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5082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are the four types of market structures?</a:t>
            </a:r>
          </a:p>
        </p:txBody>
      </p:sp>
    </p:spTree>
    <p:extLst>
      <p:ext uri="{BB962C8B-B14F-4D97-AF65-F5344CB8AC3E}">
        <p14:creationId xmlns:p14="http://schemas.microsoft.com/office/powerpoint/2010/main" val="39100621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DA238-A564-4BB4-A802-AB9EFBF46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75082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Oligopoly, monopoly, monopolistic competition, pure competition</a:t>
            </a:r>
          </a:p>
        </p:txBody>
      </p:sp>
    </p:spTree>
    <p:extLst>
      <p:ext uri="{BB962C8B-B14F-4D97-AF65-F5344CB8AC3E}">
        <p14:creationId xmlns:p14="http://schemas.microsoft.com/office/powerpoint/2010/main" val="11526108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9CA2A-0254-4223-80E5-6686B81B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43" y="748400"/>
            <a:ext cx="9875520" cy="1356360"/>
          </a:xfrm>
        </p:spPr>
        <p:txBody>
          <a:bodyPr/>
          <a:lstStyle/>
          <a:p>
            <a:pPr algn="ctr"/>
            <a:r>
              <a:rPr lang="en-US" dirty="0"/>
              <a:t>Explains a monopoly</a:t>
            </a:r>
          </a:p>
        </p:txBody>
      </p:sp>
      <p:pic>
        <p:nvPicPr>
          <p:cNvPr id="3074" name="Picture 2" descr="Image result for debeers">
            <a:extLst>
              <a:ext uri="{FF2B5EF4-FFF2-40B4-BE49-F238E27FC236}">
                <a16:creationId xmlns:a16="http://schemas.microsoft.com/office/drawing/2014/main" id="{D2153588-BF7F-4EE5-97DE-E497641FD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20" y="2228549"/>
            <a:ext cx="5426718" cy="418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government electricity companies">
            <a:extLst>
              <a:ext uri="{FF2B5EF4-FFF2-40B4-BE49-F238E27FC236}">
                <a16:creationId xmlns:a16="http://schemas.microsoft.com/office/drawing/2014/main" id="{97254288-861F-4E06-845C-EDEEB593F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736" y="2228549"/>
            <a:ext cx="5426718" cy="418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6766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07695-46D3-45C8-9C2B-345678686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14600"/>
            <a:ext cx="987552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Electric power and cable television companies, only one seller of a product dominating the market.</a:t>
            </a:r>
          </a:p>
        </p:txBody>
      </p:sp>
    </p:spTree>
    <p:extLst>
      <p:ext uri="{BB962C8B-B14F-4D97-AF65-F5344CB8AC3E}">
        <p14:creationId xmlns:p14="http://schemas.microsoft.com/office/powerpoint/2010/main" val="13891613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85698-2231-46DB-94BF-BD1A3B01E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484508"/>
            <a:ext cx="9875520" cy="1356360"/>
          </a:xfrm>
        </p:spPr>
        <p:txBody>
          <a:bodyPr/>
          <a:lstStyle/>
          <a:p>
            <a:pPr algn="ctr"/>
            <a:r>
              <a:rPr lang="en-US" dirty="0"/>
              <a:t>Explain an oligopoly</a:t>
            </a:r>
          </a:p>
        </p:txBody>
      </p:sp>
      <p:pic>
        <p:nvPicPr>
          <p:cNvPr id="4098" name="Picture 2" descr="Image result for oligopolies companies">
            <a:extLst>
              <a:ext uri="{FF2B5EF4-FFF2-40B4-BE49-F238E27FC236}">
                <a16:creationId xmlns:a16="http://schemas.microsoft.com/office/drawing/2014/main" id="{107CDECC-B248-431A-AFAC-8A22AB04D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890" y="1840869"/>
            <a:ext cx="7257327" cy="453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9894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D926-1B0E-4A2D-AC9E-92D6B017A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247900"/>
            <a:ext cx="9875520" cy="2362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Breakfast cereals and soft drink companies, only a few sellers of a product who dominate the market.</a:t>
            </a:r>
          </a:p>
        </p:txBody>
      </p:sp>
    </p:spTree>
    <p:extLst>
      <p:ext uri="{BB962C8B-B14F-4D97-AF65-F5344CB8AC3E}">
        <p14:creationId xmlns:p14="http://schemas.microsoft.com/office/powerpoint/2010/main" val="16555525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DBF2F-31DA-437D-B5A0-7E3743569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45580"/>
          </a:xfrm>
        </p:spPr>
        <p:txBody>
          <a:bodyPr/>
          <a:lstStyle/>
          <a:p>
            <a:pPr algn="ctr"/>
            <a:r>
              <a:rPr lang="en-US" dirty="0"/>
              <a:t>Explain a monopolistic competition</a:t>
            </a:r>
          </a:p>
        </p:txBody>
      </p:sp>
      <p:pic>
        <p:nvPicPr>
          <p:cNvPr id="5122" name="Picture 2" descr="Image result for monopolistic competition examples">
            <a:extLst>
              <a:ext uri="{FF2B5EF4-FFF2-40B4-BE49-F238E27FC236}">
                <a16:creationId xmlns:a16="http://schemas.microsoft.com/office/drawing/2014/main" id="{F55C5EA5-C06C-4F50-931F-596B2252A5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0"/>
          <a:stretch/>
        </p:blipFill>
        <p:spPr bwMode="auto">
          <a:xfrm>
            <a:off x="2141316" y="1562582"/>
            <a:ext cx="7963383" cy="494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86838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2EBC6-0C14-46F4-A4B0-91AF0E4D5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00" y="2311400"/>
            <a:ext cx="9875520" cy="2235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Restaurants and retail clothing sellers, large number of buyers and sellers of products that are similar to one another be can be differentiated by brand, quality, etc.</a:t>
            </a:r>
          </a:p>
        </p:txBody>
      </p:sp>
    </p:spTree>
    <p:extLst>
      <p:ext uri="{BB962C8B-B14F-4D97-AF65-F5344CB8AC3E}">
        <p14:creationId xmlns:p14="http://schemas.microsoft.com/office/powerpoint/2010/main" val="215450784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9DFB-DBD7-4C83-A3A8-1A0587386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563205"/>
            <a:ext cx="9875520" cy="1356360"/>
          </a:xfrm>
        </p:spPr>
        <p:txBody>
          <a:bodyPr/>
          <a:lstStyle/>
          <a:p>
            <a:pPr algn="ctr"/>
            <a:r>
              <a:rPr lang="en-US" dirty="0"/>
              <a:t>Explain a pure (perfect) competition</a:t>
            </a:r>
          </a:p>
        </p:txBody>
      </p:sp>
      <p:pic>
        <p:nvPicPr>
          <p:cNvPr id="6146" name="Picture 2" descr="Image result for fish market octopus">
            <a:extLst>
              <a:ext uri="{FF2B5EF4-FFF2-40B4-BE49-F238E27FC236}">
                <a16:creationId xmlns:a16="http://schemas.microsoft.com/office/drawing/2014/main" id="{4F568CA9-9ADB-4C1D-804B-6FD03320A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16" y="1782500"/>
            <a:ext cx="5460799" cy="466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watermelon market">
            <a:extLst>
              <a:ext uri="{FF2B5EF4-FFF2-40B4-BE49-F238E27FC236}">
                <a16:creationId xmlns:a16="http://schemas.microsoft.com/office/drawing/2014/main" id="{8C0705EC-84B7-4E30-A62A-1F5326BABB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1"/>
          <a:stretch/>
        </p:blipFill>
        <p:spPr bwMode="auto">
          <a:xfrm>
            <a:off x="6252782" y="1782500"/>
            <a:ext cx="5460797" cy="466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3250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DAD0A-BAED-4878-9E1A-F179F9AD4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00" y="2750820"/>
            <a:ext cx="987552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Farmers and oil producers, large number of buyer and sellers of an identical product.</a:t>
            </a:r>
          </a:p>
        </p:txBody>
      </p:sp>
    </p:spTree>
    <p:extLst>
      <p:ext uri="{BB962C8B-B14F-4D97-AF65-F5344CB8AC3E}">
        <p14:creationId xmlns:p14="http://schemas.microsoft.com/office/powerpoint/2010/main" val="3232055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35090-90DE-4CD4-BA86-4659980CF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040" y="769620"/>
            <a:ext cx="9875520" cy="1356360"/>
          </a:xfrm>
        </p:spPr>
        <p:txBody>
          <a:bodyPr/>
          <a:lstStyle/>
          <a:p>
            <a:pPr algn="ctr"/>
            <a:r>
              <a:rPr lang="en-US" dirty="0"/>
              <a:t>Explain the factor or resource market?</a:t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 descr="Image result for labor">
            <a:extLst>
              <a:ext uri="{FF2B5EF4-FFF2-40B4-BE49-F238E27FC236}">
                <a16:creationId xmlns:a16="http://schemas.microsoft.com/office/drawing/2014/main" id="{5E4F6528-B12C-4478-B331-96878A54A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9"/>
          <a:stretch/>
        </p:blipFill>
        <p:spPr bwMode="auto">
          <a:xfrm>
            <a:off x="610658" y="2590801"/>
            <a:ext cx="3300942" cy="363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capital factor of production examples">
            <a:extLst>
              <a:ext uri="{FF2B5EF4-FFF2-40B4-BE49-F238E27FC236}">
                <a16:creationId xmlns:a16="http://schemas.microsoft.com/office/drawing/2014/main" id="{BE158D19-FA28-42C0-828E-AC6E4BBB7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54213" r="51363" b="12617"/>
          <a:stretch/>
        </p:blipFill>
        <p:spPr bwMode="auto">
          <a:xfrm>
            <a:off x="4319059" y="2590801"/>
            <a:ext cx="3842808" cy="363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Peach field">
            <a:extLst>
              <a:ext uri="{FF2B5EF4-FFF2-40B4-BE49-F238E27FC236}">
                <a16:creationId xmlns:a16="http://schemas.microsoft.com/office/drawing/2014/main" id="{2C502B7F-7BB0-4A65-9E0B-D4FF2DC09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"/>
          <a:stretch/>
        </p:blipFill>
        <p:spPr bwMode="auto">
          <a:xfrm>
            <a:off x="8280402" y="2632289"/>
            <a:ext cx="3300942" cy="363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52839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8D00F-9E4C-4FB5-A9ED-4034B7D5A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0" y="609599"/>
            <a:ext cx="1828800" cy="546946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Label</a:t>
            </a:r>
            <a:br>
              <a:rPr lang="en-US" dirty="0"/>
            </a:br>
            <a:r>
              <a:rPr lang="en-US" dirty="0"/>
              <a:t>A, B, C, and 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F27D5F1-14E8-4B80-9D2F-0099055D02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092220"/>
              </p:ext>
            </p:extLst>
          </p:nvPr>
        </p:nvGraphicFramePr>
        <p:xfrm>
          <a:off x="0" y="0"/>
          <a:ext cx="9875519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8539">
                  <a:extLst>
                    <a:ext uri="{9D8B030D-6E8A-4147-A177-3AD203B41FA5}">
                      <a16:colId xmlns:a16="http://schemas.microsoft.com/office/drawing/2014/main" val="2700913630"/>
                    </a:ext>
                  </a:extLst>
                </a:gridCol>
                <a:gridCol w="1952936">
                  <a:extLst>
                    <a:ext uri="{9D8B030D-6E8A-4147-A177-3AD203B41FA5}">
                      <a16:colId xmlns:a16="http://schemas.microsoft.com/office/drawing/2014/main" val="3159368739"/>
                    </a:ext>
                  </a:extLst>
                </a:gridCol>
                <a:gridCol w="1952936">
                  <a:extLst>
                    <a:ext uri="{9D8B030D-6E8A-4147-A177-3AD203B41FA5}">
                      <a16:colId xmlns:a16="http://schemas.microsoft.com/office/drawing/2014/main" val="4161736397"/>
                    </a:ext>
                  </a:extLst>
                </a:gridCol>
                <a:gridCol w="1838172">
                  <a:extLst>
                    <a:ext uri="{9D8B030D-6E8A-4147-A177-3AD203B41FA5}">
                      <a16:colId xmlns:a16="http://schemas.microsoft.com/office/drawing/2014/main" val="3024457137"/>
                    </a:ext>
                  </a:extLst>
                </a:gridCol>
                <a:gridCol w="1952936">
                  <a:extLst>
                    <a:ext uri="{9D8B030D-6E8A-4147-A177-3AD203B41FA5}">
                      <a16:colId xmlns:a16="http://schemas.microsoft.com/office/drawing/2014/main" val="4073028953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Types of Markets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Advertising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Barriers to Enter Market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Control over Prices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Types of Products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3024829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Market 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None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All most impossible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Complete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Unique, no substitute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6201893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Market B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Much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Difficult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Some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Some differences in products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7569293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Market C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Much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Fairly easy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Little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Similar but different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714219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Market 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None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None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None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Similar or identical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1598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42622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D234C-5C3E-4AB9-805D-94C065049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664200"/>
          </a:xfrm>
        </p:spPr>
        <p:txBody>
          <a:bodyPr>
            <a:normAutofit/>
          </a:bodyPr>
          <a:lstStyle/>
          <a:p>
            <a:r>
              <a:rPr lang="en-US" dirty="0"/>
              <a:t>Market A: Monopoly</a:t>
            </a:r>
            <a:br>
              <a:rPr lang="en-US" dirty="0"/>
            </a:br>
            <a:r>
              <a:rPr lang="en-US" dirty="0"/>
              <a:t>Market B: Oligopoly</a:t>
            </a:r>
            <a:br>
              <a:rPr lang="en-US" dirty="0"/>
            </a:br>
            <a:r>
              <a:rPr lang="en-US" dirty="0"/>
              <a:t>Market C: Monopolistic Competition</a:t>
            </a:r>
            <a:br>
              <a:rPr lang="en-US" dirty="0"/>
            </a:br>
            <a:r>
              <a:rPr lang="en-US" dirty="0"/>
              <a:t>Market D: Pure competition</a:t>
            </a:r>
          </a:p>
        </p:txBody>
      </p:sp>
    </p:spTree>
    <p:extLst>
      <p:ext uri="{BB962C8B-B14F-4D97-AF65-F5344CB8AC3E}">
        <p14:creationId xmlns:p14="http://schemas.microsoft.com/office/powerpoint/2010/main" val="61797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50AF8-DE4D-4B79-A29B-D4CA4781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302510"/>
            <a:ext cx="9875520" cy="22529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People sell their land, labor, capital, and business and businesses exchange for income payments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37906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623</TotalTime>
  <Words>951</Words>
  <Application>Microsoft Office PowerPoint</Application>
  <PresentationFormat>Widescreen</PresentationFormat>
  <Paragraphs>121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6" baseType="lpstr">
      <vt:lpstr>Arial</vt:lpstr>
      <vt:lpstr>Calibri</vt:lpstr>
      <vt:lpstr>Corbel</vt:lpstr>
      <vt:lpstr>Times New Roman</vt:lpstr>
      <vt:lpstr>Basis</vt:lpstr>
      <vt:lpstr>Domain III</vt:lpstr>
      <vt:lpstr>Define microeconomics </vt:lpstr>
      <vt:lpstr>Concepts and skills dealing with human behavior and choices as they relate to the entire economy. </vt:lpstr>
      <vt:lpstr>Define macroeconomics </vt:lpstr>
      <vt:lpstr>Concepts and skills dealing with human behavior and choices as they relate to the entire economy. </vt:lpstr>
      <vt:lpstr>Explain the product market </vt:lpstr>
      <vt:lpstr>Consumers spend the income they earned to buy goods and services, that earns revenue for businesses </vt:lpstr>
      <vt:lpstr>Explain the factor or resource market? </vt:lpstr>
      <vt:lpstr>People sell their land, labor, capital, and business and businesses exchange for income payments </vt:lpstr>
      <vt:lpstr>Explain the circular flow of goods and services? </vt:lpstr>
      <vt:lpstr>Shows the interactions between buyers and sellers in different markets. </vt:lpstr>
      <vt:lpstr>Which of the following represents letter A, B, C, D?</vt:lpstr>
      <vt:lpstr>A: Products B: Income C: Factory market D: Businesses</vt:lpstr>
      <vt:lpstr>Define the law of supply</vt:lpstr>
      <vt:lpstr>An economic principle stating that as price rises, the quantity a seller is willing and able to sell increases.</vt:lpstr>
      <vt:lpstr>Define the law of demand</vt:lpstr>
      <vt:lpstr>An economic principle stating that as the price of a good rises, the quantity of the good consumers are willing and able to buy decreases.</vt:lpstr>
      <vt:lpstr>Explain market clearing price or equilibrium price </vt:lpstr>
      <vt:lpstr>Found at the intersection of the market demand and supply curves. It is the point at which the quantity demanded by consumers is equal to the quantity supplied by producers. </vt:lpstr>
      <vt:lpstr>Explain change in quantity demand/supply</vt:lpstr>
      <vt:lpstr>The amount of a good, service, or resource buyers/seller are willing and able to buy/sell at one specific price. Movement along the supply/demand curve.</vt:lpstr>
      <vt:lpstr>Explain change in demand/supply?</vt:lpstr>
      <vt:lpstr>A change in the supply/demand of a good or service due to a change a determinant of supply/demand. A shift in the supply/demand curve. </vt:lpstr>
      <vt:lpstr>Which of the above graphs is a change in quantity demanded?</vt:lpstr>
      <vt:lpstr>Graph A</vt:lpstr>
      <vt:lpstr>Which of the above graphs is a change in demand?</vt:lpstr>
      <vt:lpstr>Graph B </vt:lpstr>
      <vt:lpstr>What are the 6 determinants or factors that cause supply to shift?</vt:lpstr>
      <vt:lpstr>Costs of productive resources, government regulations, number of sellers, producer’s expectations, technology, education. </vt:lpstr>
      <vt:lpstr>What are the 5 determinants or factors that cause demand to shift?</vt:lpstr>
      <vt:lpstr>Related goods, income, consumer expectations, preferences/tastes, number of consumers</vt:lpstr>
      <vt:lpstr>What is an example of a complementary good?</vt:lpstr>
      <vt:lpstr>Peanut butter and jelly</vt:lpstr>
      <vt:lpstr>What is an example of a substitute good? </vt:lpstr>
      <vt:lpstr>Coke and Pepsi</vt:lpstr>
      <vt:lpstr>Which of the above graphs shows an increase in quantity supplied, decrease in price, and increase in supply?</vt:lpstr>
      <vt:lpstr>Graph B</vt:lpstr>
      <vt:lpstr>Which graph shows a decrease in quantity supplied, increase in price, and decrease in supply? </vt:lpstr>
      <vt:lpstr>Graph A</vt:lpstr>
      <vt:lpstr>Which of the above graphs shows what will happen to the supply of U.S. Cars if nationwide auto workers go on strike?</vt:lpstr>
      <vt:lpstr>Graph A</vt:lpstr>
      <vt:lpstr>Which of the above graphs shows what will happen to the supply of U.S. Cars if the cost of Steel decreases?</vt:lpstr>
      <vt:lpstr>Graph B</vt:lpstr>
      <vt:lpstr>Which of the above graphs shows what will happen to the demand for U.S. cars if consumer’s income decreases? </vt:lpstr>
      <vt:lpstr>Graph A</vt:lpstr>
      <vt:lpstr>Which of the above graphs shows what will happen to the demand for U.S. cars if the price of foreign cars increases? </vt:lpstr>
      <vt:lpstr>Graph B</vt:lpstr>
      <vt:lpstr>Which of the above graphs shows what will happen to the demand for U.S. cars if the price of gas decreases? </vt:lpstr>
      <vt:lpstr>Graph B</vt:lpstr>
      <vt:lpstr>Which of the following best explains a price floor?</vt:lpstr>
      <vt:lpstr>Minimum wage, rice above the equilibrium price, sets a minimum price for which a product can be sold</vt:lpstr>
      <vt:lpstr>Which of the following best explains a price ceiling?</vt:lpstr>
      <vt:lpstr>Rent control, price below the equilibrium price, sets a maximum price at which a good can be sold.</vt:lpstr>
      <vt:lpstr>What do government price ceilings create?</vt:lpstr>
      <vt:lpstr>Shortage</vt:lpstr>
      <vt:lpstr>What do government price floors create?</vt:lpstr>
      <vt:lpstr>Surplus</vt:lpstr>
      <vt:lpstr>Which the above graphs best represents a price ceiling?</vt:lpstr>
      <vt:lpstr>Graph B</vt:lpstr>
      <vt:lpstr>Which of the above graphs best represents a price floor?</vt:lpstr>
      <vt:lpstr>Graph A</vt:lpstr>
      <vt:lpstr>What are the three types of business organizations?</vt:lpstr>
      <vt:lpstr>Sole proprietorship, partnership, corporation</vt:lpstr>
      <vt:lpstr>Explain a sole proprietorship</vt:lpstr>
      <vt:lpstr>Limited life, limited funds, easy to start, owned by one person</vt:lpstr>
      <vt:lpstr>Explain a partnership</vt:lpstr>
      <vt:lpstr>Benefits from specialization, potential conflict, division of profits, owned by two or more people</vt:lpstr>
      <vt:lpstr>Explain a corporation</vt:lpstr>
      <vt:lpstr>Access to large amounts of funds, unlimited life, double taxation, owned by shareholders</vt:lpstr>
      <vt:lpstr>What are the four types of market structures?</vt:lpstr>
      <vt:lpstr>Oligopoly, monopoly, monopolistic competition, pure competition</vt:lpstr>
      <vt:lpstr>Explains a monopoly</vt:lpstr>
      <vt:lpstr>Electric power and cable television companies, only one seller of a product dominating the market.</vt:lpstr>
      <vt:lpstr>Explain an oligopoly</vt:lpstr>
      <vt:lpstr>Breakfast cereals and soft drink companies, only a few sellers of a product who dominate the market.</vt:lpstr>
      <vt:lpstr>Explain a monopolistic competition</vt:lpstr>
      <vt:lpstr>Restaurants and retail clothing sellers, large number of buyers and sellers of products that are similar to one another be can be differentiated by brand, quality, etc.</vt:lpstr>
      <vt:lpstr>Explain a pure (perfect) competition</vt:lpstr>
      <vt:lpstr>Farmers and oil producers, large number of buyer and sellers of an identical product.</vt:lpstr>
      <vt:lpstr>Label A, B, C, and D</vt:lpstr>
      <vt:lpstr>Market A: Monopoly Market B: Oligopoly Market C: Monopolistic Competition Market D: Pure competition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Domain III</dc:title>
  <dc:creator>Jon C. Brock</dc:creator>
  <cp:lastModifiedBy>Jon C. Brock</cp:lastModifiedBy>
  <cp:revision>27</cp:revision>
  <dcterms:created xsi:type="dcterms:W3CDTF">2018-10-26T16:22:56Z</dcterms:created>
  <dcterms:modified xsi:type="dcterms:W3CDTF">2018-10-31T17:00:13Z</dcterms:modified>
</cp:coreProperties>
</file>